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notesMasterIdLst>
    <p:notesMasterId r:id="rId22"/>
  </p:notesMasterIdLst>
  <p:sldIdLst>
    <p:sldId id="256" r:id="rId2"/>
    <p:sldId id="263" r:id="rId3"/>
    <p:sldId id="264" r:id="rId4"/>
    <p:sldId id="257" r:id="rId5"/>
    <p:sldId id="258" r:id="rId6"/>
    <p:sldId id="259" r:id="rId7"/>
    <p:sldId id="260" r:id="rId8"/>
    <p:sldId id="261" r:id="rId9"/>
    <p:sldId id="262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browse/>
    <p:sldAll/>
    <p:penClr>
      <a:srgbClr val="00FF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9" autoAdjust="0"/>
    <p:restoredTop sz="94709" autoAdjust="0"/>
  </p:normalViewPr>
  <p:slideViewPr>
    <p:cSldViewPr>
      <p:cViewPr varScale="1">
        <p:scale>
          <a:sx n="70" d="100"/>
          <a:sy n="70" d="100"/>
        </p:scale>
        <p:origin x="-5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425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12D13-4EBD-4493-894B-F48C9F090AF8}" type="datetimeFigureOut">
              <a:rPr lang="ru-RU" smtClean="0"/>
              <a:t>28.01.2012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BD28F7-CC93-4D06-A400-5B915F207F1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BD28F7-CC93-4D06-A400-5B915F207F18}" type="slidenum">
              <a:rPr lang="ru-RU" smtClean="0"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BD28F7-CC93-4D06-A400-5B915F207F18}" type="slidenum">
              <a:rPr lang="ru-RU" smtClean="0"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lin ang="36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Голубые холмы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2376" y="928670"/>
            <a:ext cx="7772400" cy="2071702"/>
          </a:xfrm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norm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Мы бросаем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скуке вызов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4000504"/>
            <a:ext cx="7772400" cy="1785950"/>
          </a:xfrm>
        </p:spPr>
        <p:txBody>
          <a:bodyPr>
            <a:normAutofit/>
          </a:bodyPr>
          <a:lstStyle/>
          <a:p>
            <a:endParaRPr lang="ru-RU" b="1" dirty="0" smtClean="0"/>
          </a:p>
          <a:p>
            <a:endParaRPr lang="ru-RU" b="1" dirty="0" smtClean="0"/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внеклассное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мероприятие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 классе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866748" y="4152904"/>
            <a:ext cx="7772400" cy="1785950"/>
          </a:xfrm>
          <a:prstGeom prst="rect">
            <a:avLst/>
          </a:prstGeom>
        </p:spPr>
        <p:txBody>
          <a:bodyPr vert="horz" lIns="182880" tIns="0">
            <a:normAutofit/>
          </a:bodyPr>
          <a:lstStyle/>
          <a:p>
            <a:pPr marL="36576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chemeClr val="bg2">
                  <a:shade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chemeClr val="bg2">
                  <a:shade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Приветствие команд: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57365"/>
            <a:ext cx="8229600" cy="4268799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sz="2800" dirty="0" smtClean="0"/>
              <a:t>Наша команда</a:t>
            </a:r>
            <a:r>
              <a:rPr lang="ru-RU" dirty="0" smtClean="0"/>
              <a:t>:«Мудрая </a:t>
            </a:r>
            <a:r>
              <a:rPr lang="ru-RU" dirty="0" smtClean="0"/>
              <a:t>сова</a:t>
            </a:r>
            <a:r>
              <a:rPr lang="ru-RU" dirty="0" smtClean="0"/>
              <a:t>»;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	</a:t>
            </a:r>
            <a:r>
              <a:rPr lang="ru-RU" sz="2800" dirty="0" smtClean="0"/>
              <a:t>девиз</a:t>
            </a:r>
            <a:r>
              <a:rPr lang="ru-RU" dirty="0" smtClean="0"/>
              <a:t> :</a:t>
            </a:r>
          </a:p>
          <a:p>
            <a:pPr>
              <a:buNone/>
            </a:pPr>
            <a:r>
              <a:rPr lang="ru-RU" dirty="0" smtClean="0"/>
              <a:t>	</a:t>
            </a:r>
            <a:r>
              <a:rPr lang="ru-RU" dirty="0" smtClean="0"/>
              <a:t>«</a:t>
            </a:r>
            <a:r>
              <a:rPr lang="ru-RU" dirty="0" smtClean="0"/>
              <a:t>Семь раз отмерь , один раз отрежь</a:t>
            </a:r>
            <a:r>
              <a:rPr lang="ru-RU" dirty="0" smtClean="0"/>
              <a:t>».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  </a:t>
            </a:r>
            <a:r>
              <a:rPr lang="ru-RU" sz="2400" dirty="0" smtClean="0"/>
              <a:t>приветствие:</a:t>
            </a:r>
            <a:r>
              <a:rPr lang="ru-RU" dirty="0" smtClean="0"/>
              <a:t>         </a:t>
            </a:r>
          </a:p>
          <a:p>
            <a:pPr>
              <a:buNone/>
            </a:pPr>
            <a:r>
              <a:rPr lang="ru-RU" dirty="0" smtClean="0"/>
              <a:t>	</a:t>
            </a:r>
            <a:r>
              <a:rPr lang="ru-RU" dirty="0" smtClean="0"/>
              <a:t>	   </a:t>
            </a:r>
            <a:r>
              <a:rPr lang="ru-RU" dirty="0" smtClean="0"/>
              <a:t>Мы вам вручаем цифру пять,</a:t>
            </a:r>
          </a:p>
          <a:p>
            <a:pPr>
              <a:buNone/>
            </a:pPr>
            <a:r>
              <a:rPr lang="ru-RU" dirty="0" smtClean="0"/>
              <a:t>             Она залог удачи.</a:t>
            </a:r>
          </a:p>
          <a:p>
            <a:pPr>
              <a:buNone/>
            </a:pPr>
            <a:r>
              <a:rPr lang="ru-RU" dirty="0" smtClean="0"/>
              <a:t>             И мы хотим, чтобы успешно</a:t>
            </a:r>
          </a:p>
          <a:p>
            <a:pPr>
              <a:buNone/>
            </a:pPr>
            <a:r>
              <a:rPr lang="ru-RU" dirty="0" smtClean="0"/>
              <a:t>             Решились все задачи.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Приветствие команд: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00241"/>
            <a:ext cx="8229600" cy="435771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sz="2800" dirty="0" smtClean="0"/>
              <a:t>Наша команда</a:t>
            </a:r>
            <a:r>
              <a:rPr lang="ru-RU" dirty="0" smtClean="0"/>
              <a:t>:«</a:t>
            </a:r>
            <a:r>
              <a:rPr lang="ru-RU" dirty="0" smtClean="0"/>
              <a:t>Кенгурята</a:t>
            </a:r>
            <a:r>
              <a:rPr lang="ru-RU" dirty="0" smtClean="0"/>
              <a:t>»;</a:t>
            </a:r>
          </a:p>
          <a:p>
            <a:pPr>
              <a:buNone/>
            </a:pPr>
            <a:r>
              <a:rPr lang="ru-RU" dirty="0" smtClean="0"/>
              <a:t>	</a:t>
            </a:r>
            <a:r>
              <a:rPr lang="ru-RU" dirty="0" smtClean="0"/>
              <a:t> </a:t>
            </a:r>
            <a:r>
              <a:rPr lang="ru-RU" sz="2800" dirty="0" smtClean="0"/>
              <a:t>девиз</a:t>
            </a:r>
            <a:r>
              <a:rPr lang="ru-RU" dirty="0" smtClean="0"/>
              <a:t>: В </a:t>
            </a:r>
            <a:r>
              <a:rPr lang="ru-RU" dirty="0" smtClean="0"/>
              <a:t>единстве наша </a:t>
            </a:r>
            <a:r>
              <a:rPr lang="ru-RU" dirty="0" smtClean="0"/>
              <a:t>сила;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	</a:t>
            </a:r>
            <a:r>
              <a:rPr lang="ru-RU" sz="2800" dirty="0" smtClean="0"/>
              <a:t> </a:t>
            </a:r>
            <a:r>
              <a:rPr lang="ru-RU" sz="2800" dirty="0" smtClean="0"/>
              <a:t>приветствие </a:t>
            </a:r>
            <a:r>
              <a:rPr lang="ru-RU" sz="2400" dirty="0" smtClean="0"/>
              <a:t>:</a:t>
            </a:r>
          </a:p>
          <a:p>
            <a:pPr>
              <a:buNone/>
            </a:pPr>
            <a:r>
              <a:rPr lang="ru-RU" sz="2400" dirty="0" smtClean="0"/>
              <a:t>	</a:t>
            </a:r>
            <a:r>
              <a:rPr lang="ru-RU" dirty="0" smtClean="0"/>
              <a:t>	Мы – кенгурята: умны и задорны.</a:t>
            </a:r>
          </a:p>
          <a:p>
            <a:pPr>
              <a:buNone/>
            </a:pPr>
            <a:r>
              <a:rPr lang="ru-RU" i="1" dirty="0" smtClean="0"/>
              <a:t>		</a:t>
            </a:r>
            <a:r>
              <a:rPr lang="ru-RU" dirty="0" smtClean="0"/>
              <a:t>Приветствуем собравшихся взрослых </a:t>
            </a:r>
            <a:r>
              <a:rPr lang="ru-RU" dirty="0" smtClean="0"/>
              <a:t>и 	ребят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dirty="0" smtClean="0"/>
              <a:t>		Желаем соперникам победы,</a:t>
            </a:r>
          </a:p>
          <a:p>
            <a:pPr>
              <a:buNone/>
            </a:pPr>
            <a:r>
              <a:rPr lang="ru-RU" dirty="0" smtClean="0"/>
              <a:t>		Ну а себе не проиграть.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356"/>
            <a:ext cx="8229600" cy="107157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Конкурс «Разминка»: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85993"/>
            <a:ext cx="8229600" cy="3840171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		Команды </a:t>
            </a:r>
            <a:r>
              <a:rPr lang="ru-RU" dirty="0" smtClean="0"/>
              <a:t>по очереди отвечают на вопросы в течении </a:t>
            </a:r>
            <a:r>
              <a:rPr lang="ru-RU" dirty="0" smtClean="0"/>
              <a:t>3 минут</a:t>
            </a:r>
            <a:r>
              <a:rPr lang="ru-RU" dirty="0" smtClean="0"/>
              <a:t>. Каждый правильный ответ приносит команде 1 балл. Начинает команда «Мудрая сова».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19"/>
            <a:ext cx="8229600" cy="114300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Конкурс «Отгадай загадку»: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428869"/>
            <a:ext cx="8229600" cy="3697295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		Ведущий </a:t>
            </a:r>
            <a:r>
              <a:rPr lang="ru-RU" dirty="0" smtClean="0"/>
              <a:t>вслух читает загадки. За угаданную загадку команда получает по 1 баллу. Команды отвечают по очереди. Если команда не может ответить, право ответа переходит другой команде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989034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Конкурс капитанов: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85927"/>
            <a:ext cx="8229600" cy="4340237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		Кто </a:t>
            </a:r>
            <a:r>
              <a:rPr lang="ru-RU" dirty="0" smtClean="0"/>
              <a:t>быстрее и правильно ответит на вопрос, тот получает 1 балл</a:t>
            </a:r>
            <a:r>
              <a:rPr lang="ru-RU" dirty="0" smtClean="0"/>
              <a:t>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А в это время члены команды заняты следующим:</a:t>
            </a:r>
          </a:p>
          <a:p>
            <a:pPr>
              <a:buNone/>
            </a:pPr>
            <a:r>
              <a:rPr lang="ru-RU" dirty="0" smtClean="0"/>
              <a:t>	- </a:t>
            </a:r>
            <a:r>
              <a:rPr lang="ru-RU" dirty="0" smtClean="0"/>
              <a:t>двое решают задания на карточках;</a:t>
            </a:r>
          </a:p>
          <a:p>
            <a:pPr>
              <a:buNone/>
            </a:pPr>
            <a:r>
              <a:rPr lang="ru-RU" dirty="0" smtClean="0"/>
              <a:t>	- двое  вычисляют площадь заштрихованной фигуры;</a:t>
            </a:r>
          </a:p>
          <a:p>
            <a:pPr>
              <a:buNone/>
            </a:pPr>
            <a:r>
              <a:rPr lang="ru-RU" dirty="0" smtClean="0"/>
              <a:t>	</a:t>
            </a:r>
            <a:r>
              <a:rPr lang="ru-RU" dirty="0" smtClean="0"/>
              <a:t>-</a:t>
            </a:r>
            <a:r>
              <a:rPr lang="ru-RU" dirty="0" smtClean="0"/>
              <a:t>один исправляет ошибку, переложив палочку;</a:t>
            </a:r>
          </a:p>
          <a:p>
            <a:pPr>
              <a:buNone/>
            </a:pPr>
            <a:r>
              <a:rPr lang="ru-RU" dirty="0" smtClean="0"/>
              <a:t>	-</a:t>
            </a:r>
            <a:r>
              <a:rPr lang="ru-RU" dirty="0" smtClean="0"/>
              <a:t>один считает фигуры, полученные в треугольнике;</a:t>
            </a:r>
          </a:p>
          <a:p>
            <a:pPr>
              <a:buNone/>
            </a:pPr>
            <a:r>
              <a:rPr lang="ru-RU" dirty="0" smtClean="0"/>
              <a:t>	- </a:t>
            </a:r>
            <a:r>
              <a:rPr lang="ru-RU" dirty="0" smtClean="0"/>
              <a:t>один решает задачу « цифрового художника»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5" y="571480"/>
            <a:ext cx="8229600" cy="928686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Конкурс «Найди фигуры»: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http://mat.1september.ru/2010/12/58.gif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2071670" y="3214686"/>
            <a:ext cx="4714908" cy="3090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642910" y="2221856"/>
            <a:ext cx="80724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prstClr val="black"/>
                </a:solidFill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             Сколько </a:t>
            </a:r>
            <a:r>
              <a:rPr lang="ru-RU" sz="2400" dirty="0" smtClean="0">
                <a:solidFill>
                  <a:prstClr val="black"/>
                </a:solidFill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многоугольников на рисунке?</a:t>
            </a:r>
            <a:endParaRPr lang="ru-RU" sz="2400" dirty="0" smtClean="0">
              <a:solidFill>
                <a:prstClr val="black"/>
              </a:solidFill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1071570"/>
          </a:xfrm>
        </p:spPr>
        <p:txBody>
          <a:bodyPr>
            <a:normAutofit/>
          </a:bodyPr>
          <a:lstStyle/>
          <a:p>
            <a:r>
              <a:rPr lang="ru-RU" b="1" dirty="0" smtClean="0"/>
              <a:t>Конкурс «Изобрази цифру»: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3117"/>
            <a:ext cx="8229600" cy="3983047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			На </a:t>
            </a:r>
            <a:r>
              <a:rPr lang="ru-RU" dirty="0" smtClean="0"/>
              <a:t>обороте каждого лепестка-карточки написана одна цифра. Капитаны команд отрывают по лепестку, и через 1 минуту команды должны изобразить эту цифру так, чтобы соперники догадались, что это за цифра.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1214446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Конкурс «Домашнее задание»: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428869"/>
            <a:ext cx="8229600" cy="3697295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			Команды </a:t>
            </a:r>
            <a:r>
              <a:rPr lang="ru-RU" dirty="0" smtClean="0"/>
              <a:t>подготовили друг другу вопросы или задания. Правильный ответ оценивается  в 2 балла.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5"/>
            <a:ext cx="8229600" cy="1571636"/>
          </a:xfrm>
        </p:spPr>
        <p:txBody>
          <a:bodyPr>
            <a:normAutofit/>
          </a:bodyPr>
          <a:lstStyle/>
          <a:p>
            <a:r>
              <a:rPr lang="ru-RU" b="1" dirty="0" smtClean="0"/>
              <a:t>Подведение </a:t>
            </a:r>
            <a:r>
              <a:rPr lang="ru-RU" b="1" dirty="0" smtClean="0"/>
              <a:t>итогов: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714621"/>
            <a:ext cx="8229600" cy="341154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			Жюри </a:t>
            </a:r>
            <a:r>
              <a:rPr lang="ru-RU" dirty="0" smtClean="0"/>
              <a:t>подсчитывает баллы, определяет победителя. В это время звучит запись песни «Дважды два — четыре», участники игры рассматривают рисунки соперников.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868346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Стихотворение «Задача</a:t>
            </a:r>
            <a:r>
              <a:rPr lang="ru-RU" sz="3600" dirty="0" smtClean="0"/>
              <a:t>»</a:t>
            </a:r>
            <a:r>
              <a:rPr lang="ru-RU" sz="3600" dirty="0" smtClean="0"/>
              <a:t> </a:t>
            </a:r>
            <a:r>
              <a:rPr lang="ru-RU" sz="3600" dirty="0" smtClean="0"/>
              <a:t>: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5"/>
            <a:ext cx="8229600" cy="5429288"/>
          </a:xfrm>
        </p:spPr>
        <p:txBody>
          <a:bodyPr>
            <a:normAutofit fontScale="40000" lnSpcReduction="20000"/>
          </a:bodyPr>
          <a:lstStyle/>
          <a:p>
            <a:endParaRPr lang="ru-RU" sz="4000" i="1" dirty="0" smtClean="0"/>
          </a:p>
          <a:p>
            <a:pPr>
              <a:buNone/>
            </a:pPr>
            <a:r>
              <a:rPr lang="ru-RU" sz="4000" i="1" dirty="0" smtClean="0"/>
              <a:t>		Мальчик </a:t>
            </a:r>
            <a:r>
              <a:rPr lang="ru-RU" sz="4000" i="1" dirty="0" smtClean="0"/>
              <a:t>жаловался,  плача:</a:t>
            </a:r>
            <a:endParaRPr lang="ru-RU" sz="4000" dirty="0" smtClean="0"/>
          </a:p>
          <a:p>
            <a:pPr>
              <a:buNone/>
            </a:pPr>
            <a:r>
              <a:rPr lang="ru-RU" sz="4000" i="1" dirty="0" smtClean="0"/>
              <a:t>		«</a:t>
            </a:r>
            <a:r>
              <a:rPr lang="ru-RU" sz="4000" i="1" dirty="0" smtClean="0"/>
              <a:t>В пять вопросов трудная задача!</a:t>
            </a:r>
            <a:endParaRPr lang="ru-RU" sz="4000" dirty="0" smtClean="0"/>
          </a:p>
          <a:p>
            <a:pPr>
              <a:buNone/>
            </a:pPr>
            <a:r>
              <a:rPr lang="ru-RU" sz="4000" i="1" dirty="0" smtClean="0"/>
              <a:t>		Мама </a:t>
            </a:r>
            <a:r>
              <a:rPr lang="ru-RU" sz="4000" i="1" dirty="0" smtClean="0"/>
              <a:t>я решить её не в силах,</a:t>
            </a:r>
            <a:endParaRPr lang="ru-RU" sz="4000" dirty="0" smtClean="0"/>
          </a:p>
          <a:p>
            <a:pPr>
              <a:buNone/>
            </a:pPr>
            <a:r>
              <a:rPr lang="ru-RU" sz="4000" i="1" dirty="0" smtClean="0"/>
              <a:t>		У </a:t>
            </a:r>
            <a:r>
              <a:rPr lang="ru-RU" sz="4000" i="1" dirty="0" smtClean="0"/>
              <a:t>меня и пальцы все в чернилах,</a:t>
            </a:r>
            <a:endParaRPr lang="ru-RU" sz="4000" dirty="0" smtClean="0"/>
          </a:p>
          <a:p>
            <a:pPr>
              <a:buNone/>
            </a:pPr>
            <a:r>
              <a:rPr lang="ru-RU" sz="4000" i="1" dirty="0" smtClean="0"/>
              <a:t>		И </a:t>
            </a:r>
            <a:r>
              <a:rPr lang="ru-RU" sz="4000" i="1" dirty="0" smtClean="0"/>
              <a:t>в тетради больше места нету,</a:t>
            </a:r>
            <a:endParaRPr lang="ru-RU" sz="4000" dirty="0" smtClean="0"/>
          </a:p>
          <a:p>
            <a:pPr>
              <a:buNone/>
            </a:pPr>
            <a:r>
              <a:rPr lang="ru-RU" sz="4000" i="1" dirty="0" smtClean="0"/>
              <a:t>		И число </a:t>
            </a:r>
            <a:r>
              <a:rPr lang="ru-RU" sz="4000" i="1" dirty="0" smtClean="0"/>
              <a:t>не сходится с ответом!»</a:t>
            </a:r>
            <a:endParaRPr lang="ru-RU" sz="4000" dirty="0" smtClean="0"/>
          </a:p>
          <a:p>
            <a:pPr>
              <a:buNone/>
            </a:pPr>
            <a:r>
              <a:rPr lang="ru-RU" sz="4000" i="1" dirty="0" smtClean="0"/>
              <a:t> </a:t>
            </a:r>
            <a:endParaRPr lang="ru-RU" sz="4000" dirty="0" smtClean="0"/>
          </a:p>
          <a:p>
            <a:pPr>
              <a:buNone/>
            </a:pPr>
            <a:r>
              <a:rPr lang="ru-RU" sz="4000" i="1" dirty="0" smtClean="0"/>
              <a:t>			«</a:t>
            </a:r>
            <a:r>
              <a:rPr lang="ru-RU" sz="4000" i="1" dirty="0" smtClean="0"/>
              <a:t>Не печалься !- мама отвечала,-</a:t>
            </a:r>
            <a:endParaRPr lang="ru-RU" sz="4000" dirty="0" smtClean="0"/>
          </a:p>
          <a:p>
            <a:pPr>
              <a:buNone/>
            </a:pPr>
            <a:r>
              <a:rPr lang="ru-RU" sz="4000" i="1" dirty="0" smtClean="0"/>
              <a:t>			Отдохни и всё начни с начала! »</a:t>
            </a:r>
            <a:endParaRPr lang="ru-RU" sz="4000" dirty="0" smtClean="0"/>
          </a:p>
          <a:p>
            <a:pPr>
              <a:buNone/>
            </a:pPr>
            <a:r>
              <a:rPr lang="ru-RU" sz="4000" i="1" dirty="0" smtClean="0"/>
              <a:t>			Жизнь поступит с мальчиком иначе:</a:t>
            </a:r>
            <a:endParaRPr lang="ru-RU" sz="4000" dirty="0" smtClean="0"/>
          </a:p>
          <a:p>
            <a:pPr>
              <a:buNone/>
            </a:pPr>
            <a:r>
              <a:rPr lang="ru-RU" sz="4000" i="1" dirty="0" smtClean="0"/>
              <a:t>			В тысячу вопросов даст задачу.</a:t>
            </a:r>
            <a:endParaRPr lang="ru-RU" sz="4000" dirty="0" smtClean="0"/>
          </a:p>
          <a:p>
            <a:pPr>
              <a:buNone/>
            </a:pPr>
            <a:r>
              <a:rPr lang="ru-RU" sz="4000" i="1" dirty="0" smtClean="0"/>
              <a:t>			Пусть </a:t>
            </a:r>
            <a:r>
              <a:rPr lang="ru-RU" sz="4000" i="1" dirty="0" smtClean="0"/>
              <a:t>хоть кровью сердце обольётся-</a:t>
            </a:r>
            <a:endParaRPr lang="ru-RU" sz="4000" dirty="0" smtClean="0"/>
          </a:p>
          <a:p>
            <a:pPr>
              <a:buNone/>
            </a:pPr>
            <a:r>
              <a:rPr lang="ru-RU" sz="4000" i="1" dirty="0" smtClean="0"/>
              <a:t>			Всё </a:t>
            </a:r>
            <a:r>
              <a:rPr lang="ru-RU" sz="4000" i="1" dirty="0" smtClean="0"/>
              <a:t>равно решить её придётся.</a:t>
            </a:r>
            <a:endParaRPr lang="ru-RU" sz="4000" dirty="0" smtClean="0"/>
          </a:p>
          <a:p>
            <a:pPr>
              <a:buNone/>
            </a:pPr>
            <a:r>
              <a:rPr lang="ru-RU" sz="4000" i="1" dirty="0" smtClean="0"/>
              <a:t> </a:t>
            </a:r>
            <a:endParaRPr lang="ru-RU" sz="4000" dirty="0" smtClean="0"/>
          </a:p>
          <a:p>
            <a:pPr>
              <a:buNone/>
            </a:pPr>
            <a:r>
              <a:rPr lang="ru-RU" sz="4000" i="1" dirty="0" smtClean="0"/>
              <a:t>				Если </a:t>
            </a:r>
            <a:r>
              <a:rPr lang="ru-RU" sz="4000" i="1" dirty="0" smtClean="0"/>
              <a:t>скажет  он, что силы нету,</a:t>
            </a:r>
            <a:endParaRPr lang="ru-RU" sz="4000" dirty="0" smtClean="0"/>
          </a:p>
          <a:p>
            <a:pPr>
              <a:buNone/>
            </a:pPr>
            <a:r>
              <a:rPr lang="ru-RU" sz="4000" i="1" dirty="0" smtClean="0"/>
              <a:t>				То </a:t>
            </a:r>
            <a:r>
              <a:rPr lang="ru-RU" sz="4000" i="1" dirty="0" smtClean="0"/>
              <a:t>ведь жизнь потребует  ответа!</a:t>
            </a:r>
            <a:endParaRPr lang="ru-RU" sz="4000" dirty="0" smtClean="0"/>
          </a:p>
          <a:p>
            <a:pPr>
              <a:buNone/>
            </a:pPr>
            <a:r>
              <a:rPr lang="ru-RU" sz="4000" i="1" dirty="0" smtClean="0"/>
              <a:t>				Времени </a:t>
            </a:r>
            <a:r>
              <a:rPr lang="ru-RU" sz="4000" i="1" dirty="0" smtClean="0"/>
              <a:t>она оставит мало,</a:t>
            </a:r>
            <a:endParaRPr lang="ru-RU" sz="4000" dirty="0" smtClean="0"/>
          </a:p>
          <a:p>
            <a:pPr>
              <a:buNone/>
            </a:pPr>
            <a:r>
              <a:rPr lang="ru-RU" sz="4000" i="1" dirty="0" smtClean="0"/>
              <a:t>				Чтоб </a:t>
            </a:r>
            <a:r>
              <a:rPr lang="ru-RU" sz="4000" i="1" dirty="0" smtClean="0"/>
              <a:t>решать задачу ту сначала.</a:t>
            </a:r>
            <a:endParaRPr lang="ru-RU" sz="4000" dirty="0" smtClean="0"/>
          </a:p>
          <a:p>
            <a:pPr>
              <a:buNone/>
            </a:pPr>
            <a:r>
              <a:rPr lang="ru-RU" sz="4000" i="1" dirty="0" smtClean="0"/>
              <a:t>						Дмитрий </a:t>
            </a:r>
            <a:r>
              <a:rPr lang="ru-RU" sz="4000" i="1" dirty="0" smtClean="0"/>
              <a:t>Кедрин,1марта 1945г.</a:t>
            </a:r>
            <a:endParaRPr lang="ru-RU" sz="4000" dirty="0" smtClean="0"/>
          </a:p>
          <a:p>
            <a:pPr>
              <a:buNone/>
            </a:pPr>
            <a:r>
              <a:rPr lang="ru-RU" sz="3800" dirty="0" smtClean="0"/>
              <a:t> 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19"/>
            <a:ext cx="8229600" cy="1928826"/>
          </a:xfrm>
        </p:spPr>
        <p:txBody>
          <a:bodyPr>
            <a:noAutofit/>
          </a:bodyPr>
          <a:lstStyle/>
          <a:p>
            <a:r>
              <a:rPr lang="ru-RU" dirty="0" smtClean="0"/>
              <a:t>		Для</a:t>
            </a:r>
            <a:r>
              <a:rPr lang="ru-RU" sz="4000" dirty="0" smtClean="0"/>
              <a:t> </a:t>
            </a:r>
            <a:r>
              <a:rPr lang="ru-RU" sz="4000" dirty="0" smtClean="0"/>
              <a:t>чего </a:t>
            </a:r>
            <a:r>
              <a:rPr lang="ru-RU" sz="4000" dirty="0" smtClean="0"/>
              <a:t>изучают 	математику?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3143248"/>
            <a:ext cx="8229600" cy="298291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   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            На этот вопрос замечательно </a:t>
            </a:r>
            <a:r>
              <a:rPr lang="ru-RU" dirty="0" smtClean="0"/>
              <a:t>ответил ещё в </a:t>
            </a:r>
            <a:r>
              <a:rPr lang="en-US" dirty="0" smtClean="0"/>
              <a:t>XIII</a:t>
            </a:r>
            <a:r>
              <a:rPr lang="ru-RU" dirty="0" smtClean="0"/>
              <a:t> веке английский </a:t>
            </a:r>
            <a:r>
              <a:rPr lang="ru-RU" dirty="0" smtClean="0"/>
              <a:t>философ </a:t>
            </a:r>
            <a:r>
              <a:rPr lang="ru-RU" dirty="0" smtClean="0"/>
              <a:t>Роджер Бекон:</a:t>
            </a:r>
            <a:br>
              <a:rPr lang="ru-RU" dirty="0" smtClean="0"/>
            </a:br>
            <a:r>
              <a:rPr lang="ru-RU" dirty="0" smtClean="0"/>
              <a:t>	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Эскорт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2786082"/>
          </a:xfrm>
        </p:spPr>
        <p:txBody>
          <a:bodyPr>
            <a:normAutofit/>
          </a:bodyPr>
          <a:lstStyle/>
          <a:p>
            <a:r>
              <a:rPr lang="ru-RU" sz="477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</a:t>
            </a:r>
            <a:r>
              <a:rPr lang="ru-RU" sz="477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внимание</a:t>
            </a:r>
            <a:r>
              <a:rPr lang="ru-RU" sz="4770" dirty="0" smtClean="0"/>
              <a:t/>
            </a:r>
            <a:br>
              <a:rPr lang="ru-RU" sz="4770" dirty="0" smtClean="0"/>
            </a:br>
            <a:endParaRPr lang="ru-RU" sz="4770" dirty="0"/>
          </a:p>
        </p:txBody>
      </p:sp>
      <p:sp>
        <p:nvSpPr>
          <p:cNvPr id="5" name="TextBox 4"/>
          <p:cNvSpPr txBox="1"/>
          <p:nvPr/>
        </p:nvSpPr>
        <p:spPr>
          <a:xfrm>
            <a:off x="4714876" y="5572140"/>
            <a:ext cx="44291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dirty="0" smtClean="0"/>
          </a:p>
          <a:p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Учитель математики: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Муртазова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С.М. 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43891" cy="511156"/>
          </a:xfrm>
        </p:spPr>
        <p:txBody>
          <a:bodyPr>
            <a:normAutofit fontScale="90000"/>
          </a:bodyPr>
          <a:lstStyle/>
          <a:p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1142984"/>
            <a:ext cx="8183880" cy="4357718"/>
          </a:xfrm>
        </p:spPr>
        <p:txBody>
          <a:bodyPr/>
          <a:lstStyle/>
          <a:p>
            <a:pPr>
              <a:buNone/>
            </a:pPr>
            <a:r>
              <a:rPr lang="ru-RU" smtClean="0"/>
              <a:t>		</a:t>
            </a:r>
            <a:r>
              <a:rPr lang="ru-RU" sz="4000" smtClean="0"/>
              <a:t>		« Тот кто не знает математики, не может узнать никакой другой науки и даже не может обнаружить своего невежества».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5" y="785794"/>
            <a:ext cx="8229600" cy="1714512"/>
          </a:xfrm>
        </p:spPr>
        <p:txBody>
          <a:bodyPr>
            <a:normAutofit/>
          </a:bodyPr>
          <a:lstStyle/>
          <a:p>
            <a:r>
              <a:rPr lang="ru-RU" smtClean="0"/>
              <a:t>Цель: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714621"/>
            <a:ext cx="8229600" cy="3411543"/>
          </a:xfrm>
        </p:spPr>
        <p:txBody>
          <a:bodyPr/>
          <a:lstStyle/>
          <a:p>
            <a:r>
              <a:rPr lang="ru-RU" smtClean="0"/>
              <a:t>Возможность показать учащимся, что математика может быть не только строгой наукой;</a:t>
            </a:r>
          </a:p>
          <a:p>
            <a:r>
              <a:rPr lang="ru-RU" smtClean="0"/>
              <a:t> воспитание интереса к предмету.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14290"/>
            <a:ext cx="8858312" cy="6357982"/>
          </a:xfrm>
        </p:spPr>
        <p:txBody>
          <a:bodyPr>
            <a:normAutofit/>
          </a:bodyPr>
          <a:lstStyle/>
          <a:p>
            <a:pPr algn="l"/>
            <a:r>
              <a:rPr lang="ru-RU" sz="1800" dirty="0" smtClean="0"/>
              <a:t>	 Почему торжественность вокруг?</a:t>
            </a:r>
            <a:br>
              <a:rPr lang="ru-RU" sz="1800" dirty="0" smtClean="0"/>
            </a:br>
            <a:r>
              <a:rPr lang="ru-RU" sz="1800" dirty="0" smtClean="0"/>
              <a:t> 	Слышите, как быстро смолкла речь?</a:t>
            </a:r>
            <a:br>
              <a:rPr lang="ru-RU" sz="1800" dirty="0" smtClean="0"/>
            </a:br>
            <a:r>
              <a:rPr lang="ru-RU" sz="1800" dirty="0" smtClean="0"/>
              <a:t>	Это о царице всех наук</a:t>
            </a:r>
            <a:br>
              <a:rPr lang="ru-RU" sz="1800" dirty="0" smtClean="0"/>
            </a:br>
            <a:r>
              <a:rPr lang="ru-RU" sz="1800" dirty="0" smtClean="0"/>
              <a:t>	Начинаем мы сегодня вечер.</a:t>
            </a:r>
            <a:br>
              <a:rPr lang="ru-RU" sz="1800" dirty="0" smtClean="0"/>
            </a:br>
            <a:r>
              <a:rPr lang="ru-RU" sz="1800" dirty="0" smtClean="0"/>
              <a:t>		Не случайно ей такой почет.</a:t>
            </a:r>
            <a:br>
              <a:rPr lang="ru-RU" sz="1800" dirty="0" smtClean="0"/>
            </a:br>
            <a:r>
              <a:rPr lang="ru-RU" sz="1800" dirty="0" smtClean="0"/>
              <a:t>		Это ей дано давать ответы,</a:t>
            </a:r>
            <a:br>
              <a:rPr lang="ru-RU" sz="1800" dirty="0" smtClean="0"/>
            </a:br>
            <a:r>
              <a:rPr lang="ru-RU" sz="1800" dirty="0" smtClean="0"/>
              <a:t>		Как хороший выполнить расчет</a:t>
            </a:r>
            <a:br>
              <a:rPr lang="ru-RU" sz="1800" dirty="0" smtClean="0"/>
            </a:br>
            <a:r>
              <a:rPr lang="ru-RU" sz="1800" dirty="0" smtClean="0"/>
              <a:t>		Для постройки здания, ракеты.</a:t>
            </a:r>
            <a:br>
              <a:rPr lang="ru-RU" sz="1800" dirty="0" smtClean="0"/>
            </a:br>
            <a:r>
              <a:rPr lang="ru-RU" sz="1800" dirty="0" smtClean="0"/>
              <a:t>			Есть о математике молва,</a:t>
            </a:r>
            <a:br>
              <a:rPr lang="ru-RU" sz="1800" dirty="0" smtClean="0"/>
            </a:br>
            <a:r>
              <a:rPr lang="ru-RU" sz="1800" dirty="0" smtClean="0"/>
              <a:t>			Что она в порядок ум приводит,</a:t>
            </a:r>
            <a:br>
              <a:rPr lang="ru-RU" sz="1800" dirty="0" smtClean="0"/>
            </a:br>
            <a:r>
              <a:rPr lang="ru-RU" sz="1800" dirty="0" smtClean="0"/>
              <a:t>			Потому хорошие слова</a:t>
            </a:r>
            <a:br>
              <a:rPr lang="ru-RU" sz="1800" dirty="0" smtClean="0"/>
            </a:br>
            <a:r>
              <a:rPr lang="ru-RU" sz="1800" dirty="0" smtClean="0"/>
              <a:t>			Часто говорят о ней в народе.</a:t>
            </a:r>
            <a:br>
              <a:rPr lang="ru-RU" sz="1800" dirty="0" smtClean="0"/>
            </a:br>
            <a:r>
              <a:rPr lang="ru-RU" sz="1800" dirty="0" smtClean="0"/>
              <a:t>				Ты нам, математика, даешь</a:t>
            </a:r>
            <a:br>
              <a:rPr lang="ru-RU" sz="1800" dirty="0" smtClean="0"/>
            </a:br>
            <a:r>
              <a:rPr lang="ru-RU" sz="1800" dirty="0" smtClean="0"/>
              <a:t>				Для победы трудностей закалку,</a:t>
            </a:r>
            <a:br>
              <a:rPr lang="ru-RU" sz="1800" dirty="0" smtClean="0"/>
            </a:br>
            <a:r>
              <a:rPr lang="ru-RU" sz="1800" dirty="0" smtClean="0"/>
              <a:t>				Учится с тобою молодежь</a:t>
            </a:r>
            <a:br>
              <a:rPr lang="ru-RU" sz="1800" dirty="0" smtClean="0"/>
            </a:br>
            <a:r>
              <a:rPr lang="ru-RU" sz="1800" dirty="0" smtClean="0"/>
              <a:t>				Развивать и волю, и смекалку.</a:t>
            </a:r>
            <a:br>
              <a:rPr lang="ru-RU" sz="1800" dirty="0" smtClean="0"/>
            </a:br>
            <a:r>
              <a:rPr lang="ru-RU" sz="1800" dirty="0" smtClean="0"/>
              <a:t>          </a:t>
            </a:r>
            <a:r>
              <a:rPr lang="ru-RU" sz="1800" dirty="0" smtClean="0"/>
              <a:t>                                    </a:t>
            </a:r>
            <a:r>
              <a:rPr lang="ru-RU" sz="1800" dirty="0" smtClean="0"/>
              <a:t>				</a:t>
            </a:r>
            <a:r>
              <a:rPr lang="ru-RU" sz="1800" dirty="0" smtClean="0"/>
              <a:t>   </a:t>
            </a:r>
            <a:r>
              <a:rPr lang="ru-RU" sz="1800" i="1" dirty="0" smtClean="0"/>
              <a:t>М. </a:t>
            </a:r>
            <a:r>
              <a:rPr lang="ru-RU" sz="1800" i="1" dirty="0" err="1" smtClean="0"/>
              <a:t>Борзаковский</a:t>
            </a: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 flipH="1">
            <a:off x="8686801" y="1428737"/>
            <a:ext cx="45719" cy="469742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</a:t>
            </a:r>
          </a:p>
          <a:p>
            <a:pPr>
              <a:buNone/>
            </a:pPr>
            <a:r>
              <a:rPr lang="ru-RU" dirty="0" smtClean="0"/>
              <a:t> 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28670"/>
            <a:ext cx="8229600" cy="1714512"/>
          </a:xfrm>
        </p:spPr>
        <p:txBody>
          <a:bodyPr/>
          <a:lstStyle/>
          <a:p>
            <a:r>
              <a:rPr lang="ru-RU" dirty="0" smtClean="0"/>
              <a:t>« А мы бросаем скуке вызов».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00505"/>
            <a:ext cx="8229600" cy="2125659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             Песня-приветствие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5" y="1214423"/>
            <a:ext cx="8229600" cy="142876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« </a:t>
            </a:r>
            <a:r>
              <a:rPr lang="ru-RU" dirty="0" smtClean="0"/>
              <a:t>Ноль и единица».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929067"/>
            <a:ext cx="8229600" cy="2197097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                Инсценировка </a:t>
            </a:r>
            <a:r>
              <a:rPr lang="ru-RU" dirty="0" smtClean="0"/>
              <a:t>стихотворения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28670"/>
            <a:ext cx="8229600" cy="2071702"/>
          </a:xfrm>
        </p:spPr>
        <p:txBody>
          <a:bodyPr/>
          <a:lstStyle/>
          <a:p>
            <a:r>
              <a:rPr lang="ru-RU" dirty="0" smtClean="0"/>
              <a:t>« Треугольник и квадрат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786191"/>
            <a:ext cx="8229600" cy="2339973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Инсценировка стихотворения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928671"/>
            <a:ext cx="8229600" cy="2214578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	</a:t>
            </a:r>
            <a:br>
              <a:rPr lang="ru-RU" sz="3600" dirty="0" smtClean="0"/>
            </a:br>
            <a:r>
              <a:rPr lang="ru-RU" sz="3600" dirty="0" smtClean="0"/>
              <a:t>	</a:t>
            </a:r>
            <a:r>
              <a:rPr lang="ru-RU" sz="3600" dirty="0" smtClean="0"/>
              <a:t>математика </a:t>
            </a:r>
            <a:r>
              <a:rPr lang="ru-RU" sz="3600" dirty="0" smtClean="0"/>
              <a:t>может быть не </a:t>
            </a:r>
            <a:r>
              <a:rPr lang="ru-RU" sz="3600" dirty="0" smtClean="0"/>
              <a:t>только серьёзной </a:t>
            </a:r>
            <a:r>
              <a:rPr lang="ru-RU" sz="3600" dirty="0" smtClean="0"/>
              <a:t>и строгой, но и весёлой, занимательной, требующей </a:t>
            </a:r>
            <a:r>
              <a:rPr lang="ru-RU" sz="3600" dirty="0" smtClean="0"/>
              <a:t>находчивости и эрудиции</a:t>
            </a:r>
            <a:r>
              <a:rPr lang="ru-RU" sz="3600" dirty="0" smtClean="0"/>
              <a:t>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286125"/>
            <a:ext cx="8229600" cy="2840039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		</a:t>
            </a:r>
          </a:p>
          <a:p>
            <a:pPr>
              <a:buNone/>
            </a:pPr>
            <a:r>
              <a:rPr lang="ru-RU" sz="2400" dirty="0" smtClean="0"/>
              <a:t>	</a:t>
            </a:r>
            <a:r>
              <a:rPr lang="ru-RU" sz="2400" dirty="0" smtClean="0"/>
              <a:t>	В </a:t>
            </a:r>
            <a:r>
              <a:rPr lang="ru-RU" sz="2400" dirty="0" smtClean="0"/>
              <a:t>этом нам сегодня помогут две команды: </a:t>
            </a:r>
            <a:endParaRPr lang="ru-RU" sz="2400" dirty="0" smtClean="0"/>
          </a:p>
          <a:p>
            <a:pPr>
              <a:buNone/>
            </a:pPr>
            <a:r>
              <a:rPr lang="ru-RU" sz="2400" dirty="0" smtClean="0"/>
              <a:t>	</a:t>
            </a:r>
            <a:r>
              <a:rPr lang="ru-RU" sz="2400" dirty="0" smtClean="0"/>
              <a:t>«</a:t>
            </a:r>
            <a:r>
              <a:rPr lang="ru-RU" sz="2400" dirty="0" smtClean="0"/>
              <a:t>Мудрая сова» ( капитан - </a:t>
            </a:r>
            <a:r>
              <a:rPr lang="ru-RU" sz="2400" dirty="0" err="1" smtClean="0"/>
              <a:t>Бичиева</a:t>
            </a:r>
            <a:r>
              <a:rPr lang="ru-RU" sz="2400" dirty="0" smtClean="0"/>
              <a:t> Ж.) , </a:t>
            </a:r>
            <a:endParaRPr lang="ru-RU" sz="2400" dirty="0" smtClean="0"/>
          </a:p>
          <a:p>
            <a:pPr>
              <a:buNone/>
            </a:pPr>
            <a:r>
              <a:rPr lang="ru-RU" sz="2400" dirty="0" smtClean="0"/>
              <a:t>	</a:t>
            </a:r>
            <a:r>
              <a:rPr lang="ru-RU" sz="2400" dirty="0" smtClean="0"/>
              <a:t>«</a:t>
            </a:r>
            <a:r>
              <a:rPr lang="ru-RU" sz="2400" dirty="0" smtClean="0"/>
              <a:t>Кенгурята» ( капитан – </a:t>
            </a:r>
            <a:r>
              <a:rPr lang="ru-RU" sz="2400" dirty="0" err="1" smtClean="0"/>
              <a:t>Таубулатов</a:t>
            </a:r>
            <a:r>
              <a:rPr lang="ru-RU" sz="2400" dirty="0" smtClean="0"/>
              <a:t> И</a:t>
            </a:r>
            <a:r>
              <a:rPr lang="ru-RU" sz="2400" dirty="0" smtClean="0"/>
              <a:t>).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164</TotalTime>
  <Words>129</Words>
  <PresentationFormat>Экран (4:3)</PresentationFormat>
  <Paragraphs>93</Paragraphs>
  <Slides>20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Мы бросаем скуке вызов  </vt:lpstr>
      <vt:lpstr>  Для чего изучают  математику?</vt:lpstr>
      <vt:lpstr>         </vt:lpstr>
      <vt:lpstr>Цель:</vt:lpstr>
      <vt:lpstr>  Почему торжественность вокруг?   Слышите, как быстро смолкла речь?  Это о царице всех наук  Начинаем мы сегодня вечер.   Не случайно ей такой почет.   Это ей дано давать ответы,   Как хороший выполнить расчет   Для постройки здания, ракеты.    Есть о математике молва,    Что она в порядок ум приводит,    Потому хорошие слова    Часто говорят о ней в народе.     Ты нам, математика, даешь     Для победы трудностей закалку,     Учится с тобою молодежь     Развивать и волю, и смекалку.                                                      М. Борзаковский </vt:lpstr>
      <vt:lpstr>« А мы бросаем скуке вызов».</vt:lpstr>
      <vt:lpstr>« Ноль и единица». </vt:lpstr>
      <vt:lpstr>« Треугольник и квадрат»</vt:lpstr>
      <vt:lpstr>   математика может быть не только серьёзной и строгой, но и весёлой, занимательной, требующей находчивости и эрудиции. </vt:lpstr>
      <vt:lpstr>Приветствие команд:</vt:lpstr>
      <vt:lpstr>Приветствие команд:</vt:lpstr>
      <vt:lpstr>Конкурс «Разминка»: </vt:lpstr>
      <vt:lpstr>Конкурс «Отгадай загадку»: </vt:lpstr>
      <vt:lpstr>Конкурс капитанов: </vt:lpstr>
      <vt:lpstr>Конкурс «Найди фигуры»: </vt:lpstr>
      <vt:lpstr>Конкурс «Изобрази цифру»:</vt:lpstr>
      <vt:lpstr>Конкурс «Домашнее задание»: </vt:lpstr>
      <vt:lpstr>Подведение итогов: </vt:lpstr>
      <vt:lpstr>Стихотворение «Задача» :</vt:lpstr>
      <vt:lpstr>Спасибо за внимание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Мы бросаем скуке вызов»  </dc:title>
  <cp:lastModifiedBy>Сарбашева Аминат Магомедовна</cp:lastModifiedBy>
  <cp:revision>20</cp:revision>
  <dcterms:modified xsi:type="dcterms:W3CDTF">2012-01-28T14:27:27Z</dcterms:modified>
</cp:coreProperties>
</file>